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82" r:id="rId3"/>
    <p:sldId id="287" r:id="rId4"/>
    <p:sldId id="268" r:id="rId5"/>
    <p:sldId id="259" r:id="rId6"/>
    <p:sldId id="298" r:id="rId7"/>
    <p:sldId id="299" r:id="rId8"/>
    <p:sldId id="288" r:id="rId9"/>
    <p:sldId id="274" r:id="rId10"/>
    <p:sldId id="270" r:id="rId11"/>
    <p:sldId id="276" r:id="rId12"/>
    <p:sldId id="272" r:id="rId13"/>
    <p:sldId id="275" r:id="rId14"/>
    <p:sldId id="273" r:id="rId15"/>
    <p:sldId id="277" r:id="rId16"/>
    <p:sldId id="278" r:id="rId17"/>
    <p:sldId id="295" r:id="rId18"/>
    <p:sldId id="290" r:id="rId19"/>
    <p:sldId id="279" r:id="rId20"/>
    <p:sldId id="301" r:id="rId21"/>
    <p:sldId id="302" r:id="rId22"/>
    <p:sldId id="303" r:id="rId23"/>
    <p:sldId id="304" r:id="rId24"/>
    <p:sldId id="305" r:id="rId25"/>
    <p:sldId id="285" r:id="rId26"/>
    <p:sldId id="306" r:id="rId27"/>
    <p:sldId id="283" r:id="rId28"/>
    <p:sldId id="281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00FF"/>
    <a:srgbClr val="A89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6B5E3-6549-4A4E-A725-CB7165409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71246E-EE08-408F-8D45-0C60BD74B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532E3B-6B9F-402C-ABD2-A6989149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9F7BBF-CDB4-4156-9459-61FEBD84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15C253-5E74-4993-988D-6481ECE6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5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043C6-A8DA-45ED-AA80-4B6A5237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1E2281-D6D3-4FE3-940B-779E11DA1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CE55E3-A3EA-40DF-925A-6D5C61BE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8/26/2019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653766-8797-4945-8C59-02A15E0F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B704D-1E44-4184-B64C-B8D253BE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1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3BB003-A7BD-4B32-B1C8-E225E09AA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16AC78-9ABA-4270-B6E5-88B6C1347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56FC8-38B5-498D-A44E-9B971251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8/26/2019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2FD5-FD54-47BC-8164-DA707A67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29DBFD-6161-43E0-BEE0-C30B7523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6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1D03C-C60D-48C4-BA1F-F97A690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8A339F-1EBB-435B-8FCD-18F796C0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22CCBC-C032-4148-9705-D8B85198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8/26/2019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26B6C4-8FB1-48D9-A135-289F4CE9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2CA138-C10C-481C-BB62-DDEA3B2B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4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DBD76-E0E4-4DF3-B742-A4E5A5A8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A90E0E-6605-4AE7-9F42-E8D8E3A1B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0B07F0-E57C-461A-A74A-208E33ECB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84B863-4866-4B5A-BABA-27E5B1F2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A0C6A1-D3B9-4C00-AFEF-3C72A0EF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9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57F63-C24B-42D8-A54B-5E003B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FE3A20-647D-4A96-9884-403269571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F71942-F08E-43BF-BA5C-A28A5C09E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E8C3AC-68BE-4C12-ACB8-784DF572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8/26/2019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7CF119-DC83-4F12-8691-B36C95C9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24DC51-C89C-404A-8EC8-B79E1AFF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6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1C165-D666-4638-9854-A6D824BB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2312F0-4E2C-400A-8224-92E38C642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653326-AA77-49BD-9B77-49EEC46DC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017152-C201-48D1-B2D3-6454A7E60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195E0B-EF20-499F-A317-2DFE06AA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97594C7-82AD-42AC-8342-55D9E91A9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8/26/2019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8D0A12-320C-4ED9-843E-6EBDFD48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B5F92D-4954-4A36-9E36-7F2F88A8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9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14BBA-C0E6-4369-8F38-D0F91A81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4F55156-4734-4AEB-9911-1630D116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8/26/2019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E5FBD-5307-403A-9B52-5A42B015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C5999A-0A26-4AB0-B85D-9B3A7268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6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C83F066-BB83-4C22-9B5D-E124482A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8/26/2019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D61C88-CFB5-4E19-AC89-D77E20DC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1A017F-E1F5-4E31-91C5-608FEB61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7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3ADA4-649F-4D5D-9940-66EE9DFC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2BE4B-F3B3-4F47-BC29-F3459CA1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B7EF9D-992D-44BA-9A1D-E9781131C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033155-ACD3-41B6-9AB8-F0454792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82ACB4-3A80-4F35-9E0E-2450B41A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C585FF-E933-475A-85B9-211E83A3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22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AFCAD-72E5-4D4B-86EA-2B02311A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64EE65-13AA-411A-AA00-5CD470095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DBABDB-0426-43A6-87BB-57D5A143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7FF935-3E17-40AB-A9A9-38B1CE0E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1818DE-39E1-41C4-B0F2-30E44FC9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FC52C0-25BF-4B43-AB3C-9F32DDEF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62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5EA0D0-01A7-465B-9024-5F89ECB8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D24F4D-9FED-40D3-A8EC-6495236F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608F2-1453-4997-8332-2B1C7A6A0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E1003B-03D4-4FF7-B01D-602CA161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89CC9F-559C-41D2-835B-0D1C1A29B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5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png"/><Relationship Id="rId7" Type="http://schemas.openxmlformats.org/officeDocument/2006/relationships/image" Target="../media/image29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27.tiff"/><Relationship Id="rId10" Type="http://schemas.openxmlformats.org/officeDocument/2006/relationships/image" Target="../media/image32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tiff"/><Relationship Id="rId4" Type="http://schemas.openxmlformats.org/officeDocument/2006/relationships/image" Target="../media/image36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D5A1A7DD-588C-4CA8-A472-AAFD6976E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2090080"/>
            <a:ext cx="7827530" cy="26778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DEAFD1E-A17E-4B3C-B28E-1B8454E302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41557" y="5930539"/>
            <a:ext cx="1274382" cy="6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87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 QUE É W3C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42817-B2B4-42CA-A9FB-1FBCC98E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93" y="1525569"/>
            <a:ext cx="7797809" cy="309108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A W3C é uma organização de padronização da World Wide Web. Tem como finalidade estabelecer padrões para criação e interpretação de conteúdos para a web. </a:t>
            </a:r>
          </a:p>
          <a:p>
            <a:pPr marL="0" indent="0" algn="ctr">
              <a:buNone/>
            </a:pPr>
            <a:endParaRPr lang="pt-BR" sz="3200" dirty="0"/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0D83E0-B7D4-49A9-8F62-6787FD570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62" y="3891389"/>
            <a:ext cx="3443670" cy="234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6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DESENVOLVIMENTO DE UM SITE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8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E306EAB-2B13-47B7-99DB-2E9B60BFFE98}"/>
              </a:ext>
            </a:extLst>
          </p:cNvPr>
          <p:cNvSpPr/>
          <p:nvPr/>
        </p:nvSpPr>
        <p:spPr>
          <a:xfrm>
            <a:off x="2918860" y="299233"/>
            <a:ext cx="63542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DESENVOLVIMENTO DE UM SITE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43AB545-0474-40D2-8930-06AA438B9E35}"/>
              </a:ext>
            </a:extLst>
          </p:cNvPr>
          <p:cNvSpPr txBox="1">
            <a:spLocks/>
          </p:cNvSpPr>
          <p:nvPr/>
        </p:nvSpPr>
        <p:spPr>
          <a:xfrm>
            <a:off x="1788423" y="2703408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WIREFRAME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A2578D4-A881-4EAE-97BA-6BB7B0CBA9B5}"/>
              </a:ext>
            </a:extLst>
          </p:cNvPr>
          <p:cNvSpPr txBox="1">
            <a:spLocks/>
          </p:cNvSpPr>
          <p:nvPr/>
        </p:nvSpPr>
        <p:spPr>
          <a:xfrm>
            <a:off x="1788421" y="3316835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LAYOUT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CE0D67-C6AF-4724-BA3D-49B8F16919F1}"/>
              </a:ext>
            </a:extLst>
          </p:cNvPr>
          <p:cNvSpPr txBox="1">
            <a:spLocks/>
          </p:cNvSpPr>
          <p:nvPr/>
        </p:nvSpPr>
        <p:spPr>
          <a:xfrm>
            <a:off x="1788421" y="3957606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CODE 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E7AA471-9B75-42E4-8EA9-8CAF3D9576E7}"/>
              </a:ext>
            </a:extLst>
          </p:cNvPr>
          <p:cNvSpPr txBox="1">
            <a:spLocks/>
          </p:cNvSpPr>
          <p:nvPr/>
        </p:nvSpPr>
        <p:spPr>
          <a:xfrm>
            <a:off x="1788421" y="4583203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DOMÍNIO + HOSPEDAGEM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400D87-EF2C-4CC4-BFAC-E17100D4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179" y="2420906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2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O QUE É WIREFRAME ?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O QUE É WIREFRAME ?</a:t>
            </a:r>
            <a:endParaRPr lang="pt-BR" sz="4000" b="1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F85BF6B-6D48-4D67-BCD1-D57E86FE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66" y="2478769"/>
            <a:ext cx="4033158" cy="2968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Wireframe é um desenho básico, como um esqueleto, que demonstra de forma direta a arquitetura de um layout. Exemplo: </a:t>
            </a:r>
          </a:p>
        </p:txBody>
      </p:sp>
      <p:pic>
        <p:nvPicPr>
          <p:cNvPr id="8" name="Imagem 7" descr="Uma imagem contendo texto&#10;&#10;Descrição gerada com alta confiança">
            <a:extLst>
              <a:ext uri="{FF2B5EF4-FFF2-40B4-BE49-F238E27FC236}">
                <a16:creationId xmlns:a16="http://schemas.microsoft.com/office/drawing/2014/main" id="{359088C3-183A-472D-953D-4C59FBE4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96116"/>
            <a:ext cx="4881834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WIREFRAME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4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7DF923ED-551E-43B5-BCE4-1C4E86F72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5" y="1597841"/>
            <a:ext cx="7545980" cy="49803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C0AA89-9404-486A-A2B3-201510219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38" y="2841600"/>
            <a:ext cx="2492828" cy="2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866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WIREFRAME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A59FC69-6090-4356-A435-B6CB8BDD1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86" y="1318896"/>
            <a:ext cx="7885840" cy="54215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038184-48F3-45D5-B479-544A3B537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426" y="3489125"/>
            <a:ext cx="3618618" cy="7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3112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LAYOUT RESPONSIVO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LAYOUT RESPONSIVO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18" name="Imagem 17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6548B02D-0178-4EB0-8610-0B6570BB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5188"/>
            <a:ext cx="5524500" cy="3314700"/>
          </a:xfrm>
          <a:prstGeom prst="rect">
            <a:avLst/>
          </a:prstGeom>
        </p:spPr>
      </p:pic>
      <p:sp>
        <p:nvSpPr>
          <p:cNvPr id="20" name="Espaço Reservado para Conteúdo 4">
            <a:extLst>
              <a:ext uri="{FF2B5EF4-FFF2-40B4-BE49-F238E27FC236}">
                <a16:creationId xmlns:a16="http://schemas.microsoft.com/office/drawing/2014/main" id="{58C60957-BB5B-4A4D-AB07-B61E329E8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46" y="2013357"/>
            <a:ext cx="4033158" cy="3900881"/>
          </a:xfrm>
        </p:spPr>
        <p:txBody>
          <a:bodyPr>
            <a:normAutofit fontScale="85000" lnSpcReduction="20000"/>
          </a:bodyPr>
          <a:lstStyle/>
          <a:p>
            <a:r>
              <a:rPr lang="pt-BR" sz="3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Responsividade</a:t>
            </a: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: é aquele layout  que se adapta em todos os dispositivos, independente se são portáteis ou não.</a:t>
            </a:r>
          </a:p>
          <a:p>
            <a:endParaRPr lang="pt-BR" sz="3200" dirty="0"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anose="020B0803020202020204" pitchFamily="34" charset="0"/>
            </a:endParaRPr>
          </a:p>
          <a:p>
            <a:r>
              <a:rPr lang="pt-BR" sz="3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Mobile First</a:t>
            </a: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: sites/apps feitos desde o inicio para serem responsivos.</a:t>
            </a:r>
          </a:p>
          <a:p>
            <a:endParaRPr lang="pt-BR" sz="3200" dirty="0"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anose="020B0803020202020204" pitchFamily="34" charset="0"/>
            </a:endParaRPr>
          </a:p>
          <a:p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Exemplo: </a:t>
            </a:r>
          </a:p>
        </p:txBody>
      </p:sp>
    </p:spTree>
    <p:extLst>
      <p:ext uri="{BB962C8B-B14F-4D97-AF65-F5344CB8AC3E}">
        <p14:creationId xmlns:p14="http://schemas.microsoft.com/office/powerpoint/2010/main" val="78529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21" y="90654"/>
            <a:ext cx="831255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COMO FUNCIONA O LAYOUT RESPONSIVO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11" name="Imagem 10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31BE343B-15D7-48E2-9CB3-D75713830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92" y="1927970"/>
            <a:ext cx="5321616" cy="44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5513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“PROFESSORES”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sp>
        <p:nvSpPr>
          <p:cNvPr id="14" name="Espaço Reservado para Conteúdo 4">
            <a:extLst>
              <a:ext uri="{FF2B5EF4-FFF2-40B4-BE49-F238E27FC236}">
                <a16:creationId xmlns:a16="http://schemas.microsoft.com/office/drawing/2014/main" id="{3C2D21AB-4166-4E78-A591-013D4C220A03}"/>
              </a:ext>
            </a:extLst>
          </p:cNvPr>
          <p:cNvSpPr txBox="1">
            <a:spLocks/>
          </p:cNvSpPr>
          <p:nvPr/>
        </p:nvSpPr>
        <p:spPr>
          <a:xfrm>
            <a:off x="2736709" y="4112261"/>
            <a:ext cx="1881731" cy="63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Luís Lança</a:t>
            </a: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AFBE7C68-F404-4960-8779-685DF6D01536}"/>
              </a:ext>
            </a:extLst>
          </p:cNvPr>
          <p:cNvSpPr txBox="1">
            <a:spLocks/>
          </p:cNvSpPr>
          <p:nvPr/>
        </p:nvSpPr>
        <p:spPr>
          <a:xfrm>
            <a:off x="7163880" y="4112261"/>
            <a:ext cx="2157141" cy="63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Pedro Bruini</a:t>
            </a:r>
          </a:p>
        </p:txBody>
      </p:sp>
      <p:pic>
        <p:nvPicPr>
          <p:cNvPr id="19" name="Imagem 18" descr="Uma imagem contendo pessoa, ao ar livre, grama, homem&#10;&#10;Descrição gerada com muito alta confiança">
            <a:extLst>
              <a:ext uri="{FF2B5EF4-FFF2-40B4-BE49-F238E27FC236}">
                <a16:creationId xmlns:a16="http://schemas.microsoft.com/office/drawing/2014/main" id="{50E1CC7C-678B-4A06-9AE9-84CB5459C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69" y="1860138"/>
            <a:ext cx="2117952" cy="211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agem 21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2B42974B-029C-46BE-913F-88F51948B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709" y="4934746"/>
            <a:ext cx="334047" cy="33404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20D7ACD-11B5-4365-87DF-7490CB022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709" y="6043920"/>
            <a:ext cx="334047" cy="334047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6EBD224-7020-46C6-9560-D276F249D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736709" y="5489333"/>
            <a:ext cx="334047" cy="334047"/>
          </a:xfrm>
          <a:prstGeom prst="rect">
            <a:avLst/>
          </a:prstGeom>
        </p:spPr>
      </p:pic>
      <p:pic>
        <p:nvPicPr>
          <p:cNvPr id="29" name="Imagem 28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A92CAA42-F802-4AB9-9FE3-BBFF0AEE3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069" y="4912249"/>
            <a:ext cx="334047" cy="33404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D89AB07-EE12-4489-B4D2-82077C047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069" y="6021423"/>
            <a:ext cx="334047" cy="33404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D53F94D-620E-4896-A99E-1B5C0E93A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03069" y="5466836"/>
            <a:ext cx="334047" cy="334047"/>
          </a:xfrm>
          <a:prstGeom prst="rect">
            <a:avLst/>
          </a:prstGeom>
        </p:spPr>
      </p:pic>
      <p:sp>
        <p:nvSpPr>
          <p:cNvPr id="32" name="Espaço Reservado para Conteúdo 4">
            <a:extLst>
              <a:ext uri="{FF2B5EF4-FFF2-40B4-BE49-F238E27FC236}">
                <a16:creationId xmlns:a16="http://schemas.microsoft.com/office/drawing/2014/main" id="{34963846-614F-4C6F-9731-E9DE4ABAB6E4}"/>
              </a:ext>
            </a:extLst>
          </p:cNvPr>
          <p:cNvSpPr txBox="1">
            <a:spLocks/>
          </p:cNvSpPr>
          <p:nvPr/>
        </p:nvSpPr>
        <p:spPr>
          <a:xfrm>
            <a:off x="3189555" y="4988818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Luís Antonio Prado Lança</a:t>
            </a:r>
          </a:p>
        </p:txBody>
      </p:sp>
      <p:sp>
        <p:nvSpPr>
          <p:cNvPr id="33" name="Espaço Reservado para Conteúdo 4">
            <a:extLst>
              <a:ext uri="{FF2B5EF4-FFF2-40B4-BE49-F238E27FC236}">
                <a16:creationId xmlns:a16="http://schemas.microsoft.com/office/drawing/2014/main" id="{67BC02CC-6216-4CA5-B126-7A5342F1CFF7}"/>
              </a:ext>
            </a:extLst>
          </p:cNvPr>
          <p:cNvSpPr txBox="1">
            <a:spLocks/>
          </p:cNvSpPr>
          <p:nvPr/>
        </p:nvSpPr>
        <p:spPr>
          <a:xfrm>
            <a:off x="7630573" y="4966321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Pedro Mietto Bruini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0E4397E-08C5-490C-AE68-A5F6770D2184}"/>
              </a:ext>
            </a:extLst>
          </p:cNvPr>
          <p:cNvSpPr/>
          <p:nvPr/>
        </p:nvSpPr>
        <p:spPr>
          <a:xfrm>
            <a:off x="3189555" y="5471690"/>
            <a:ext cx="1083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luisslanca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C84B847-3C46-4ED5-BAD6-E581E4F1A6CA}"/>
              </a:ext>
            </a:extLst>
          </p:cNvPr>
          <p:cNvSpPr/>
          <p:nvPr/>
        </p:nvSpPr>
        <p:spPr>
          <a:xfrm>
            <a:off x="7644139" y="5449193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Bruini</a:t>
            </a:r>
          </a:p>
        </p:txBody>
      </p:sp>
      <p:sp>
        <p:nvSpPr>
          <p:cNvPr id="36" name="Espaço Reservado para Conteúdo 4">
            <a:extLst>
              <a:ext uri="{FF2B5EF4-FFF2-40B4-BE49-F238E27FC236}">
                <a16:creationId xmlns:a16="http://schemas.microsoft.com/office/drawing/2014/main" id="{3C997809-69EF-4293-AA26-FE2EB9E47C85}"/>
              </a:ext>
            </a:extLst>
          </p:cNvPr>
          <p:cNvSpPr txBox="1">
            <a:spLocks/>
          </p:cNvSpPr>
          <p:nvPr/>
        </p:nvSpPr>
        <p:spPr>
          <a:xfrm>
            <a:off x="3177779" y="6064380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Luís Lança</a:t>
            </a:r>
          </a:p>
        </p:txBody>
      </p:sp>
      <p:sp>
        <p:nvSpPr>
          <p:cNvPr id="37" name="Espaço Reservado para Conteúdo 4">
            <a:extLst>
              <a:ext uri="{FF2B5EF4-FFF2-40B4-BE49-F238E27FC236}">
                <a16:creationId xmlns:a16="http://schemas.microsoft.com/office/drawing/2014/main" id="{94562B63-853C-41DA-BAAB-D2A5538B19A6}"/>
              </a:ext>
            </a:extLst>
          </p:cNvPr>
          <p:cNvSpPr txBox="1">
            <a:spLocks/>
          </p:cNvSpPr>
          <p:nvPr/>
        </p:nvSpPr>
        <p:spPr>
          <a:xfrm>
            <a:off x="7644139" y="6021423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Pedro Bruini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57E0CC-DC62-4049-A7E9-F0FF175C6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540" y="1790177"/>
            <a:ext cx="2320392" cy="2207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163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latin typeface="Tw Cen MT Condensed Extra Bold" panose="020B0803020202020204" pitchFamily="34" charset="0"/>
              </a:rPr>
              <a:t>INTRODUÇÃO AO DESENVOLVIMENTO WEB</a:t>
            </a:r>
            <a:endParaRPr lang="pt-BR" sz="4000" dirty="0">
              <a:latin typeface="Tw Cen MT Condensed Extra Bold" panose="020B08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 descr="Uma imagem contendo objeto&#10;&#10;Descrição gerada com alta confiança">
            <a:extLst>
              <a:ext uri="{FF2B5EF4-FFF2-40B4-BE49-F238E27FC236}">
                <a16:creationId xmlns:a16="http://schemas.microsoft.com/office/drawing/2014/main" id="{B2E061EB-9913-4029-8B86-59F10A2E6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 QUE É A WEB?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361FEE-53D5-DB41-93AD-1173DC78E682}"/>
              </a:ext>
            </a:extLst>
          </p:cNvPr>
          <p:cNvSpPr txBox="1"/>
          <p:nvPr/>
        </p:nvSpPr>
        <p:spPr>
          <a:xfrm>
            <a:off x="1391826" y="2069079"/>
            <a:ext cx="470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Ano de Criação: 1991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235E32-7658-3947-B979-940EB45DC876}"/>
              </a:ext>
            </a:extLst>
          </p:cNvPr>
          <p:cNvSpPr txBox="1"/>
          <p:nvPr/>
        </p:nvSpPr>
        <p:spPr>
          <a:xfrm>
            <a:off x="1391826" y="1668969"/>
            <a:ext cx="470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Criador: Tim Bernes-Lee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09FC5B-F18E-9742-B44F-FFED165206AC}"/>
              </a:ext>
            </a:extLst>
          </p:cNvPr>
          <p:cNvSpPr txBox="1"/>
          <p:nvPr/>
        </p:nvSpPr>
        <p:spPr>
          <a:xfrm>
            <a:off x="1391826" y="2388221"/>
            <a:ext cx="470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Local de Criação: CERN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9E365F-94C9-CF48-A0BF-26E368B9536D}"/>
              </a:ext>
            </a:extLst>
          </p:cNvPr>
          <p:cNvSpPr txBox="1"/>
          <p:nvPr/>
        </p:nvSpPr>
        <p:spPr>
          <a:xfrm>
            <a:off x="2076768" y="5084187"/>
            <a:ext cx="781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Objetivo: Inicialmente o </a:t>
            </a:r>
            <a:r>
              <a:rPr lang="pt-BR" sz="2000" b="1" dirty="0">
                <a:latin typeface="Tw Cen MT" panose="020B0602020104020603" pitchFamily="34" charset="77"/>
              </a:rPr>
              <a:t>HTML</a:t>
            </a:r>
            <a:r>
              <a:rPr lang="pt-BR" sz="2000" dirty="0">
                <a:latin typeface="Tw Cen MT" panose="020B0602020104020603" pitchFamily="34" charset="77"/>
              </a:rPr>
              <a:t> foi projetado para interligar instituições de pesquisa próximas, e compartilhar documentos com facilidade.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E92A115-27FF-8943-979E-D82FE6EC8024}"/>
              </a:ext>
            </a:extLst>
          </p:cNvPr>
          <p:cNvSpPr/>
          <p:nvPr/>
        </p:nvSpPr>
        <p:spPr>
          <a:xfrm>
            <a:off x="1391827" y="2788331"/>
            <a:ext cx="4704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Versão Atual: 5 (HTML5)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7775408-9FD2-1B40-B46F-FD42EDF38F01}"/>
              </a:ext>
            </a:extLst>
          </p:cNvPr>
          <p:cNvSpPr/>
          <p:nvPr/>
        </p:nvSpPr>
        <p:spPr>
          <a:xfrm>
            <a:off x="1391827" y="3185479"/>
            <a:ext cx="4704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Órgão Padronizador: W3C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8C98548-F9A3-4C48-95D8-F046E95C7A94}"/>
              </a:ext>
            </a:extLst>
          </p:cNvPr>
          <p:cNvSpPr/>
          <p:nvPr/>
        </p:nvSpPr>
        <p:spPr>
          <a:xfrm>
            <a:off x="1391826" y="3585589"/>
            <a:ext cx="4704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Tipo: Marcação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694D527-054E-D54E-9450-0FC58A34F87F}"/>
              </a:ext>
            </a:extLst>
          </p:cNvPr>
          <p:cNvSpPr/>
          <p:nvPr/>
        </p:nvSpPr>
        <p:spPr>
          <a:xfrm>
            <a:off x="1391826" y="3985699"/>
            <a:ext cx="4704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Interpretador: Navegador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8EE69D6-EF49-C44C-8B44-82A90516819F}"/>
              </a:ext>
            </a:extLst>
          </p:cNvPr>
          <p:cNvSpPr txBox="1"/>
          <p:nvPr/>
        </p:nvSpPr>
        <p:spPr>
          <a:xfrm>
            <a:off x="1391826" y="4385809"/>
            <a:ext cx="470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Plataforma: Cross-browser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2D14CD-3674-DE41-BFFA-376529E3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651" y="1914797"/>
            <a:ext cx="4418522" cy="29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2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245C3C-8AB5-0149-9630-E0966B08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485918" y="-1067150"/>
            <a:ext cx="1335396" cy="231808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CURIOSIDADES SOBRE O HTML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36D62D-A81D-8249-8E8E-A5F0729462FD}"/>
              </a:ext>
            </a:extLst>
          </p:cNvPr>
          <p:cNvSpPr txBox="1"/>
          <p:nvPr/>
        </p:nvSpPr>
        <p:spPr>
          <a:xfrm>
            <a:off x="2379784" y="1746738"/>
            <a:ext cx="805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HTML = HyperText Markup Languague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7964DB-23A7-B540-B9E4-9C983D7C9AD1}"/>
              </a:ext>
            </a:extLst>
          </p:cNvPr>
          <p:cNvSpPr txBox="1"/>
          <p:nvPr/>
        </p:nvSpPr>
        <p:spPr>
          <a:xfrm>
            <a:off x="2379783" y="2393069"/>
            <a:ext cx="805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HTML é uma linguagem de Marcação!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5C26C93-150E-AA43-8068-A6366EADD1B0}"/>
              </a:ext>
            </a:extLst>
          </p:cNvPr>
          <p:cNvSpPr txBox="1"/>
          <p:nvPr/>
        </p:nvSpPr>
        <p:spPr>
          <a:xfrm>
            <a:off x="2836090" y="3039400"/>
            <a:ext cx="706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Encontra-se na versão 5 = HTML5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78D9C5-CECA-EA44-9378-4095C59452C1}"/>
              </a:ext>
            </a:extLst>
          </p:cNvPr>
          <p:cNvSpPr txBox="1"/>
          <p:nvPr/>
        </p:nvSpPr>
        <p:spPr>
          <a:xfrm>
            <a:off x="3223843" y="3685731"/>
            <a:ext cx="622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Utiliza TAGs de marcação &lt;/&gt;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2DB8D2-762F-1340-A0BA-C5E6E6908F12}"/>
              </a:ext>
            </a:extLst>
          </p:cNvPr>
          <p:cNvSpPr txBox="1"/>
          <p:nvPr/>
        </p:nvSpPr>
        <p:spPr>
          <a:xfrm>
            <a:off x="1503480" y="4332062"/>
            <a:ext cx="9963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As tags abrem com &lt;tag&gt; e fecham com &lt;/tag&gt;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21CB40-AD8D-0249-8438-2AC1E372AC95}"/>
              </a:ext>
            </a:extLst>
          </p:cNvPr>
          <p:cNvSpPr txBox="1"/>
          <p:nvPr/>
        </p:nvSpPr>
        <p:spPr>
          <a:xfrm>
            <a:off x="1987950" y="4978393"/>
            <a:ext cx="891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Algumas tags não precisam ser fechadas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262CB58-A202-CD41-8B34-8890D3074DF6}"/>
              </a:ext>
            </a:extLst>
          </p:cNvPr>
          <p:cNvSpPr txBox="1"/>
          <p:nvPr/>
        </p:nvSpPr>
        <p:spPr>
          <a:xfrm>
            <a:off x="1987950" y="5624724"/>
            <a:ext cx="891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O navegador lê as tags de cima para baixo</a:t>
            </a:r>
          </a:p>
        </p:txBody>
      </p:sp>
      <p:pic>
        <p:nvPicPr>
          <p:cNvPr id="12" name="Imagem 11" descr="Uma imagem contendo objeto&#10;&#10;Descrição gerada com alta confiança">
            <a:extLst>
              <a:ext uri="{FF2B5EF4-FFF2-40B4-BE49-F238E27FC236}">
                <a16:creationId xmlns:a16="http://schemas.microsoft.com/office/drawing/2014/main" id="{3F2E1AB4-FB87-574F-8648-308318A42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3B96BCB-103F-A943-9EAE-3C35EE300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26443" y="3206231"/>
            <a:ext cx="2402352" cy="33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2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2919 L 0.00105 0.2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E1F38B8D-EBB6-F54B-8BC5-D7856FAF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87" y="1491654"/>
            <a:ext cx="2743735" cy="503865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FERRAMENTAS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2F6141-A553-2F49-A647-7F1DF1654B86}"/>
              </a:ext>
            </a:extLst>
          </p:cNvPr>
          <p:cNvSpPr txBox="1"/>
          <p:nvPr/>
        </p:nvSpPr>
        <p:spPr>
          <a:xfrm>
            <a:off x="2361633" y="2121449"/>
            <a:ext cx="4342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Editor de Texto;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DAFF96-3118-294C-881E-CDB5B2F4F93F}"/>
              </a:ext>
            </a:extLst>
          </p:cNvPr>
          <p:cNvSpPr txBox="1"/>
          <p:nvPr/>
        </p:nvSpPr>
        <p:spPr>
          <a:xfrm>
            <a:off x="2361634" y="2644669"/>
            <a:ext cx="43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Navegador com Inspetor;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094CA9-40B0-174D-AFB4-5DE1DEF13CD3}"/>
              </a:ext>
            </a:extLst>
          </p:cNvPr>
          <p:cNvSpPr txBox="1"/>
          <p:nvPr/>
        </p:nvSpPr>
        <p:spPr>
          <a:xfrm>
            <a:off x="2361633" y="3167889"/>
            <a:ext cx="43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Muita paciência;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D90E54-B547-0340-ACF0-B5488FF12C65}"/>
              </a:ext>
            </a:extLst>
          </p:cNvPr>
          <p:cNvSpPr txBox="1"/>
          <p:nvPr/>
        </p:nvSpPr>
        <p:spPr>
          <a:xfrm>
            <a:off x="2361633" y="3691109"/>
            <a:ext cx="4342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&amp;&amp; café... muito Café!!!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FE277CA-71A7-014C-AC1D-4551E220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749" y="2332758"/>
            <a:ext cx="942704" cy="9427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75393CD-1AB8-1748-9D23-7FE0F53C7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02424">
            <a:off x="10520968" y="1376882"/>
            <a:ext cx="1132264" cy="11322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256FD7-D0C7-4E4C-A232-A2952FDB4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368" y="2121449"/>
            <a:ext cx="1241749" cy="12417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B6A72EC-C0BB-6D46-997D-5EFC089A6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74611">
            <a:off x="9876168" y="1471842"/>
            <a:ext cx="916844" cy="91684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A0B263B-6E2A-BD4C-BA8B-DC80A7BC5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9916" y="2456121"/>
            <a:ext cx="882862" cy="137090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8A3A717-4CCF-B642-82C4-F36C9BA214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6520" y="3682522"/>
            <a:ext cx="2326957" cy="232695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456B25E1-6627-2640-B490-FC08B0BE1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5232" y="3965314"/>
            <a:ext cx="1494060" cy="29881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3C455EC-1E01-9E46-B667-EB7F698F27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257" y="4596194"/>
            <a:ext cx="1965376" cy="192964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968F71-8E76-7D40-9B9D-CA8B77A614B2}"/>
              </a:ext>
            </a:extLst>
          </p:cNvPr>
          <p:cNvSpPr txBox="1"/>
          <p:nvPr/>
        </p:nvSpPr>
        <p:spPr>
          <a:xfrm>
            <a:off x="2361632" y="4264126"/>
            <a:ext cx="48744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NADA DE INTERNET EXPLORER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pt-BR" sz="2400" dirty="0"/>
              <a:t>Mas calma que tem POLYFILL!</a:t>
            </a:r>
          </a:p>
        </p:txBody>
      </p:sp>
    </p:spTree>
    <p:extLst>
      <p:ext uri="{BB962C8B-B14F-4D97-AF65-F5344CB8AC3E}">
        <p14:creationId xmlns:p14="http://schemas.microsoft.com/office/powerpoint/2010/main" val="325100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C7A9071-E128-4942-AC29-AAC86E2C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65"/>
            <a:ext cx="12192000" cy="514242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ESTRUTURA PADRÃO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7D57B2-1E8B-104E-855F-AECAE08D29B8}"/>
              </a:ext>
            </a:extLst>
          </p:cNvPr>
          <p:cNvSpPr txBox="1"/>
          <p:nvPr/>
        </p:nvSpPr>
        <p:spPr>
          <a:xfrm>
            <a:off x="605696" y="1462335"/>
            <a:ext cx="343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w Cen MT" panose="020B0602020104020603" pitchFamily="34" charset="77"/>
              </a:rPr>
              <a:t>&lt;!DOCTYPE html&gt;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FB8A5C0-E0B8-D44A-B6B7-D0914D0F726B}"/>
              </a:ext>
            </a:extLst>
          </p:cNvPr>
          <p:cNvSpPr txBox="1"/>
          <p:nvPr/>
        </p:nvSpPr>
        <p:spPr>
          <a:xfrm>
            <a:off x="5520598" y="1523891"/>
            <a:ext cx="65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!DOCTYPE html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Declara o tipo do documento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6A247EE-B370-2F42-8494-A4C0BED80976}"/>
              </a:ext>
            </a:extLst>
          </p:cNvPr>
          <p:cNvSpPr txBox="1"/>
          <p:nvPr/>
        </p:nvSpPr>
        <p:spPr>
          <a:xfrm>
            <a:off x="5520595" y="2069024"/>
            <a:ext cx="657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html   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Declara o corpo do documento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5DF2D8C-78A6-184F-96C1-1C6ACDBC8F3E}"/>
              </a:ext>
            </a:extLst>
          </p:cNvPr>
          <p:cNvSpPr txBox="1"/>
          <p:nvPr/>
        </p:nvSpPr>
        <p:spPr>
          <a:xfrm>
            <a:off x="5542167" y="2481434"/>
            <a:ext cx="673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head    Declara o cabeçalho do documento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06EFCED-65A1-B942-B0DE-3E4AFD77DD80}"/>
              </a:ext>
            </a:extLst>
          </p:cNvPr>
          <p:cNvSpPr txBox="1"/>
          <p:nvPr/>
        </p:nvSpPr>
        <p:spPr>
          <a:xfrm>
            <a:off x="5552952" y="4317595"/>
            <a:ext cx="672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body  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Declara o corpo da página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B926E57-2264-804E-9F52-1AAEF532CEB6}"/>
              </a:ext>
            </a:extLst>
          </p:cNvPr>
          <p:cNvSpPr txBox="1"/>
          <p:nvPr/>
        </p:nvSpPr>
        <p:spPr>
          <a:xfrm>
            <a:off x="5531382" y="2860044"/>
            <a:ext cx="674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title    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Específica o título do site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48DC5D-EE6A-0B47-93BD-2B432E7B6AB4}"/>
              </a:ext>
            </a:extLst>
          </p:cNvPr>
          <p:cNvSpPr txBox="1"/>
          <p:nvPr/>
        </p:nvSpPr>
        <p:spPr>
          <a:xfrm>
            <a:off x="605695" y="2022858"/>
            <a:ext cx="1429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&lt;html&gt;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09FFAD-29C6-5C44-B9FD-D33A0956DB0C}"/>
              </a:ext>
            </a:extLst>
          </p:cNvPr>
          <p:cNvSpPr txBox="1"/>
          <p:nvPr/>
        </p:nvSpPr>
        <p:spPr>
          <a:xfrm>
            <a:off x="1168845" y="2435268"/>
            <a:ext cx="1563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&lt;head&gt;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97E4AA0-F323-DC46-94AA-40102B9DE91D}"/>
              </a:ext>
            </a:extLst>
          </p:cNvPr>
          <p:cNvSpPr txBox="1"/>
          <p:nvPr/>
        </p:nvSpPr>
        <p:spPr>
          <a:xfrm>
            <a:off x="1168845" y="3663826"/>
            <a:ext cx="1711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&lt;/head&gt;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B205C4-C213-9C49-A294-8493C8754086}"/>
              </a:ext>
            </a:extLst>
          </p:cNvPr>
          <p:cNvSpPr txBox="1"/>
          <p:nvPr/>
        </p:nvSpPr>
        <p:spPr>
          <a:xfrm>
            <a:off x="1168845" y="4225262"/>
            <a:ext cx="1584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&lt;body&gt;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2654F6E-E441-5D46-ABD2-7B5CE791AA34}"/>
              </a:ext>
            </a:extLst>
          </p:cNvPr>
          <p:cNvSpPr txBox="1"/>
          <p:nvPr/>
        </p:nvSpPr>
        <p:spPr>
          <a:xfrm>
            <a:off x="1168846" y="5154568"/>
            <a:ext cx="17318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&lt;/body&gt;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C4C38C5-48DC-1543-A3E2-A08BB45DDB8A}"/>
              </a:ext>
            </a:extLst>
          </p:cNvPr>
          <p:cNvSpPr txBox="1"/>
          <p:nvPr/>
        </p:nvSpPr>
        <p:spPr>
          <a:xfrm>
            <a:off x="605695" y="5558821"/>
            <a:ext cx="16685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&lt;/html&gt;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1AB7CA9-C9CC-E949-B3F1-4E918DE6B086}"/>
              </a:ext>
            </a:extLst>
          </p:cNvPr>
          <p:cNvSpPr txBox="1"/>
          <p:nvPr/>
        </p:nvSpPr>
        <p:spPr>
          <a:xfrm>
            <a:off x="1731995" y="2831719"/>
            <a:ext cx="33124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solidFill>
                  <a:schemeClr val="bg1"/>
                </a:solidFill>
                <a:latin typeface="Tw Cen MT" panose="020B0602020104020603" pitchFamily="34" charset="77"/>
              </a:rPr>
              <a:t>&lt;title&gt;TITULO&lt;/title&gt;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4B4EE17-9E8A-2A4D-956B-C8139D51AACC}"/>
              </a:ext>
            </a:extLst>
          </p:cNvPr>
          <p:cNvSpPr txBox="1"/>
          <p:nvPr/>
        </p:nvSpPr>
        <p:spPr>
          <a:xfrm>
            <a:off x="1753567" y="3259573"/>
            <a:ext cx="3854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solidFill>
                  <a:schemeClr val="bg1"/>
                </a:solidFill>
                <a:latin typeface="Tw Cen MT" panose="020B0602020104020603" pitchFamily="34" charset="77"/>
              </a:rPr>
              <a:t>&lt;meta charset=“UTF-8”&gt;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03BF82B-167B-B142-850A-453BD9AEA7B7}"/>
              </a:ext>
            </a:extLst>
          </p:cNvPr>
          <p:cNvSpPr txBox="1"/>
          <p:nvPr/>
        </p:nvSpPr>
        <p:spPr>
          <a:xfrm>
            <a:off x="1775137" y="4721295"/>
            <a:ext cx="29661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solidFill>
                  <a:schemeClr val="bg1"/>
                </a:solidFill>
                <a:latin typeface="Tw Cen MT" panose="020B0602020104020603" pitchFamily="34" charset="77"/>
              </a:rPr>
              <a:t>&lt;!– Seu Código </a:t>
            </a:r>
            <a:r>
              <a:rPr lang="pt-BR" sz="27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--&gt;</a:t>
            </a:r>
            <a:endParaRPr lang="pt-BR" sz="27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ACD127-6831-DB47-A6B1-DAE8CEA7ACB6}"/>
              </a:ext>
            </a:extLst>
          </p:cNvPr>
          <p:cNvSpPr/>
          <p:nvPr/>
        </p:nvSpPr>
        <p:spPr>
          <a:xfrm>
            <a:off x="5520595" y="4744377"/>
            <a:ext cx="6754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&lt;!-- --&gt;  Comentário de código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E7D9FFF-CAF5-AA4F-8DEE-AFCE296389CF}"/>
              </a:ext>
            </a:extLst>
          </p:cNvPr>
          <p:cNvSpPr txBox="1"/>
          <p:nvPr/>
        </p:nvSpPr>
        <p:spPr>
          <a:xfrm>
            <a:off x="5520595" y="3274336"/>
            <a:ext cx="675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meta  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Meta dados para informar o navegador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0D7047A-2866-3D4E-81EA-1EC5BC7F70ED}"/>
              </a:ext>
            </a:extLst>
          </p:cNvPr>
          <p:cNvSpPr txBox="1"/>
          <p:nvPr/>
        </p:nvSpPr>
        <p:spPr>
          <a:xfrm>
            <a:off x="5509473" y="5359981"/>
            <a:ext cx="658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Recuo entre as tags = Indentação</a:t>
            </a:r>
          </a:p>
        </p:txBody>
      </p:sp>
      <p:pic>
        <p:nvPicPr>
          <p:cNvPr id="31" name="Imagem 3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09804A3E-2088-F940-B2B4-D41D8405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  <p:bldP spid="22" grpId="0"/>
      <p:bldP spid="23" grpId="0"/>
      <p:bldP spid="8" grpId="0"/>
      <p:bldP spid="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10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homem, pessoa, gravata, vestuário&#10;&#10;Descrição gerada com muito alta confiança">
            <a:extLst>
              <a:ext uri="{FF2B5EF4-FFF2-40B4-BE49-F238E27FC236}">
                <a16:creationId xmlns:a16="http://schemas.microsoft.com/office/drawing/2014/main" id="{66C627E9-4905-43AB-960D-4FDC6A39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8561E68-E87B-4B88-80CD-A9A4D1683481}"/>
              </a:ext>
            </a:extLst>
          </p:cNvPr>
          <p:cNvSpPr/>
          <p:nvPr/>
        </p:nvSpPr>
        <p:spPr>
          <a:xfrm>
            <a:off x="730376" y="1957071"/>
            <a:ext cx="4677647" cy="29033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A1350EB-06D2-4809-B0BF-F6A4A7FEB64A}"/>
              </a:ext>
            </a:extLst>
          </p:cNvPr>
          <p:cNvSpPr txBox="1"/>
          <p:nvPr/>
        </p:nvSpPr>
        <p:spPr>
          <a:xfrm>
            <a:off x="825511" y="2269293"/>
            <a:ext cx="4487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DÚVIDAS</a:t>
            </a:r>
          </a:p>
          <a:p>
            <a:pPr algn="ctr"/>
            <a:r>
              <a:rPr lang="pt-B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53360783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C7A9071-E128-4942-AC29-AAC86E2C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65"/>
            <a:ext cx="12192000" cy="514242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 QUE FAZER QUANDO SE SENTIR PERDIDO?</a:t>
            </a:r>
          </a:p>
        </p:txBody>
      </p:sp>
      <p:pic>
        <p:nvPicPr>
          <p:cNvPr id="31" name="Imagem 3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09804A3E-2088-F940-B2B4-D41D8405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D93B38-BF89-D147-98AD-77EBEC58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60" y="2394504"/>
            <a:ext cx="5224074" cy="39238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75249DC-7685-A145-98C9-54E454311463}"/>
              </a:ext>
            </a:extLst>
          </p:cNvPr>
          <p:cNvSpPr txBox="1"/>
          <p:nvPr/>
        </p:nvSpPr>
        <p:spPr>
          <a:xfrm>
            <a:off x="2290128" y="1674824"/>
            <a:ext cx="732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Google: </a:t>
            </a:r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http://google.com</a:t>
            </a:r>
            <a:endParaRPr lang="pt-BR" sz="3200" b="1" dirty="0">
              <a:solidFill>
                <a:schemeClr val="bg1">
                  <a:lumMod val="95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F5C562-4742-2C4F-964E-E3DF6535E3FC}"/>
              </a:ext>
            </a:extLst>
          </p:cNvPr>
          <p:cNvSpPr txBox="1"/>
          <p:nvPr/>
        </p:nvSpPr>
        <p:spPr>
          <a:xfrm>
            <a:off x="2290128" y="2844374"/>
            <a:ext cx="732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w Cen MT" panose="020B0602020104020603" pitchFamily="34" charset="77"/>
              </a:rPr>
              <a:t>MDN: </a:t>
            </a:r>
            <a:r>
              <a:rPr lang="pt-BR" sz="2800" b="1" dirty="0">
                <a:solidFill>
                  <a:schemeClr val="bg1"/>
                </a:solidFill>
              </a:rPr>
              <a:t>https://developer.mozilla.org/pt-BR/</a:t>
            </a:r>
            <a:endParaRPr lang="pt-BR" sz="32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137AB9-AE8C-FB41-9DBB-21AA0431C33F}"/>
              </a:ext>
            </a:extLst>
          </p:cNvPr>
          <p:cNvSpPr txBox="1"/>
          <p:nvPr/>
        </p:nvSpPr>
        <p:spPr>
          <a:xfrm>
            <a:off x="2290128" y="2259599"/>
            <a:ext cx="732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StackOverflow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: </a:t>
            </a:r>
            <a:r>
              <a:rPr lang="pt-BR" sz="2800" b="1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https</a:t>
            </a:r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://</a:t>
            </a:r>
            <a:r>
              <a:rPr lang="pt-BR" sz="2800" b="1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stackoverflow.com</a:t>
            </a:r>
            <a:endParaRPr lang="pt-BR" sz="3200" b="1" dirty="0">
              <a:solidFill>
                <a:schemeClr val="bg1">
                  <a:lumMod val="95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AB4084-10F1-1544-A07E-E0C09C62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99595"/>
            <a:ext cx="3002280" cy="30945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A7DD735-8214-D844-883D-2DAA4BE04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080" y="3747668"/>
            <a:ext cx="4876800" cy="26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LINKS ÚTEIS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F354CE7-D8F3-4445-B95D-14E34648EE29}"/>
              </a:ext>
            </a:extLst>
          </p:cNvPr>
          <p:cNvSpPr/>
          <p:nvPr/>
        </p:nvSpPr>
        <p:spPr>
          <a:xfrm>
            <a:off x="598470" y="1776195"/>
            <a:ext cx="6021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https://developer.mozilla.org/pt-BR/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BAAEAD-3CAE-4A2B-811D-22D518D84964}"/>
              </a:ext>
            </a:extLst>
          </p:cNvPr>
          <p:cNvSpPr/>
          <p:nvPr/>
        </p:nvSpPr>
        <p:spPr>
          <a:xfrm>
            <a:off x="580292" y="2302652"/>
            <a:ext cx="3884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https://www.w3schools.com/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9DB689-9CE5-47BF-8413-8D60412CB5BE}"/>
              </a:ext>
            </a:extLst>
          </p:cNvPr>
          <p:cNvSpPr/>
          <p:nvPr/>
        </p:nvSpPr>
        <p:spPr>
          <a:xfrm>
            <a:off x="573270" y="2823999"/>
            <a:ext cx="7831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http://www.w3c.br/pub/Cursos/CursoHTML5/html5-web.pdf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ECD4FC-3F99-4055-980E-07A905733540}"/>
              </a:ext>
            </a:extLst>
          </p:cNvPr>
          <p:cNvSpPr/>
          <p:nvPr/>
        </p:nvSpPr>
        <p:spPr>
          <a:xfrm>
            <a:off x="573270" y="3320067"/>
            <a:ext cx="7173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http://www.w3c.br/pub/Cursos/CursoCSS3/css-web.pdf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7310F0-2AC7-4882-8960-8141A6690A4A}"/>
              </a:ext>
            </a:extLst>
          </p:cNvPr>
          <p:cNvSpPr/>
          <p:nvPr/>
        </p:nvSpPr>
        <p:spPr>
          <a:xfrm>
            <a:off x="573270" y="3767494"/>
            <a:ext cx="2886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https://wireframe.cc/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CADBD9D-FBFC-46E2-9FDE-1D2BCC24E885}"/>
              </a:ext>
            </a:extLst>
          </p:cNvPr>
          <p:cNvSpPr/>
          <p:nvPr/>
        </p:nvSpPr>
        <p:spPr>
          <a:xfrm>
            <a:off x="573270" y="4214921"/>
            <a:ext cx="331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https://br.pinterest.com/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9B4A83-42B2-4EA7-9111-8842AB90E571}"/>
              </a:ext>
            </a:extLst>
          </p:cNvPr>
          <p:cNvSpPr/>
          <p:nvPr/>
        </p:nvSpPr>
        <p:spPr>
          <a:xfrm>
            <a:off x="580292" y="4709665"/>
            <a:ext cx="2912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https://medium.com/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668F20D-AAB6-4AC7-B1F8-55215496B2BC}"/>
              </a:ext>
            </a:extLst>
          </p:cNvPr>
          <p:cNvSpPr/>
          <p:nvPr/>
        </p:nvSpPr>
        <p:spPr>
          <a:xfrm>
            <a:off x="573270" y="5204409"/>
            <a:ext cx="4669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https://www.cssdesignawards.com/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65895-E37F-415A-8C35-4E1C32141388}"/>
              </a:ext>
            </a:extLst>
          </p:cNvPr>
          <p:cNvSpPr/>
          <p:nvPr/>
        </p:nvSpPr>
        <p:spPr>
          <a:xfrm>
            <a:off x="580292" y="5666917"/>
            <a:ext cx="3642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https://chocoladesign.com/</a:t>
            </a:r>
          </a:p>
        </p:txBody>
      </p:sp>
    </p:spTree>
    <p:extLst>
      <p:ext uri="{BB962C8B-B14F-4D97-AF65-F5344CB8AC3E}">
        <p14:creationId xmlns:p14="http://schemas.microsoft.com/office/powerpoint/2010/main" val="978198615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REFERÊNCIAS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A45CAE1-0A35-47B9-BDF3-BEE600D600D8}"/>
              </a:ext>
            </a:extLst>
          </p:cNvPr>
          <p:cNvSpPr/>
          <p:nvPr/>
        </p:nvSpPr>
        <p:spPr>
          <a:xfrm>
            <a:off x="505098" y="1790160"/>
            <a:ext cx="11290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https://www.tecmundo.com.br/programacao/976-o-que-e-wireframe-.htm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9ED86FC-3846-4319-AFA8-6E72BC1EBAAE}"/>
              </a:ext>
            </a:extLst>
          </p:cNvPr>
          <p:cNvSpPr/>
          <p:nvPr/>
        </p:nvSpPr>
        <p:spPr>
          <a:xfrm>
            <a:off x="505098" y="2343287"/>
            <a:ext cx="8051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http://www.w3c.br/Sobre/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2987802-DF22-477B-A8E9-52FD83741501}"/>
              </a:ext>
            </a:extLst>
          </p:cNvPr>
          <p:cNvSpPr/>
          <p:nvPr/>
        </p:nvSpPr>
        <p:spPr>
          <a:xfrm>
            <a:off x="505098" y="2896414"/>
            <a:ext cx="9962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https://tableless.com.br/introducao-ao-responsive-web-design/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62815F3-4EAF-4A77-B34A-F73D1316ADE1}"/>
              </a:ext>
            </a:extLst>
          </p:cNvPr>
          <p:cNvSpPr/>
          <p:nvPr/>
        </p:nvSpPr>
        <p:spPr>
          <a:xfrm>
            <a:off x="505098" y="3449541"/>
            <a:ext cx="12971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https://brasil.uxdesign.cc/o-que-%C3%A9-responsive-web-design-ab292eb616b7</a:t>
            </a:r>
          </a:p>
        </p:txBody>
      </p:sp>
    </p:spTree>
    <p:extLst>
      <p:ext uri="{BB962C8B-B14F-4D97-AF65-F5344CB8AC3E}">
        <p14:creationId xmlns:p14="http://schemas.microsoft.com/office/powerpoint/2010/main" val="270938573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“PROFESSORES”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AFBE7C68-F404-4960-8779-685DF6D01536}"/>
              </a:ext>
            </a:extLst>
          </p:cNvPr>
          <p:cNvSpPr txBox="1">
            <a:spLocks/>
          </p:cNvSpPr>
          <p:nvPr/>
        </p:nvSpPr>
        <p:spPr>
          <a:xfrm>
            <a:off x="2833547" y="3918646"/>
            <a:ext cx="2157141" cy="63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Isac Petinate </a:t>
            </a:r>
          </a:p>
        </p:txBody>
      </p:sp>
      <p:pic>
        <p:nvPicPr>
          <p:cNvPr id="29" name="Imagem 28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A92CAA42-F802-4AB9-9FE3-BBFF0AEE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36" y="4741131"/>
            <a:ext cx="334047" cy="33404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D89AB07-EE12-4489-B4D2-82077C04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36" y="5850305"/>
            <a:ext cx="334047" cy="33404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D53F94D-620E-4896-A99E-1B5C0E93A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2736" y="5295718"/>
            <a:ext cx="334047" cy="334047"/>
          </a:xfrm>
          <a:prstGeom prst="rect">
            <a:avLst/>
          </a:prstGeom>
        </p:spPr>
      </p:pic>
      <p:sp>
        <p:nvSpPr>
          <p:cNvPr id="33" name="Espaço Reservado para Conteúdo 4">
            <a:extLst>
              <a:ext uri="{FF2B5EF4-FFF2-40B4-BE49-F238E27FC236}">
                <a16:creationId xmlns:a16="http://schemas.microsoft.com/office/drawing/2014/main" id="{67BC02CC-6216-4CA5-B126-7A5342F1CFF7}"/>
              </a:ext>
            </a:extLst>
          </p:cNvPr>
          <p:cNvSpPr txBox="1">
            <a:spLocks/>
          </p:cNvSpPr>
          <p:nvPr/>
        </p:nvSpPr>
        <p:spPr>
          <a:xfrm>
            <a:off x="3300240" y="4795203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Isac Petinate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C84B847-3C46-4ED5-BAD6-E581E4F1A6CA}"/>
              </a:ext>
            </a:extLst>
          </p:cNvPr>
          <p:cNvSpPr/>
          <p:nvPr/>
        </p:nvSpPr>
        <p:spPr>
          <a:xfrm>
            <a:off x="3313806" y="5278075"/>
            <a:ext cx="2546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ipetinate</a:t>
            </a:r>
          </a:p>
        </p:txBody>
      </p:sp>
      <p:sp>
        <p:nvSpPr>
          <p:cNvPr id="37" name="Espaço Reservado para Conteúdo 4">
            <a:extLst>
              <a:ext uri="{FF2B5EF4-FFF2-40B4-BE49-F238E27FC236}">
                <a16:creationId xmlns:a16="http://schemas.microsoft.com/office/drawing/2014/main" id="{94562B63-853C-41DA-BAAB-D2A5538B19A6}"/>
              </a:ext>
            </a:extLst>
          </p:cNvPr>
          <p:cNvSpPr txBox="1">
            <a:spLocks/>
          </p:cNvSpPr>
          <p:nvPr/>
        </p:nvSpPr>
        <p:spPr>
          <a:xfrm>
            <a:off x="3313806" y="5850305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Isac Petinate</a:t>
            </a:r>
          </a:p>
        </p:txBody>
      </p:sp>
      <p:sp>
        <p:nvSpPr>
          <p:cNvPr id="23" name="Espaço Reservado para Conteúdo 4">
            <a:extLst>
              <a:ext uri="{FF2B5EF4-FFF2-40B4-BE49-F238E27FC236}">
                <a16:creationId xmlns:a16="http://schemas.microsoft.com/office/drawing/2014/main" id="{3A6FA3C8-2223-43B1-BB2A-A7F8673D2364}"/>
              </a:ext>
            </a:extLst>
          </p:cNvPr>
          <p:cNvSpPr txBox="1">
            <a:spLocks/>
          </p:cNvSpPr>
          <p:nvPr/>
        </p:nvSpPr>
        <p:spPr>
          <a:xfrm>
            <a:off x="6930739" y="3913864"/>
            <a:ext cx="2710087" cy="63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Ronaldo Gomes</a:t>
            </a:r>
          </a:p>
        </p:txBody>
      </p:sp>
      <p:pic>
        <p:nvPicPr>
          <p:cNvPr id="25" name="Imagem 24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899EB73A-CD05-4117-90B2-03FFF3FB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28" y="4736349"/>
            <a:ext cx="334047" cy="33404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FD25802-8758-4B18-A86C-4A02B87B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8" y="5845523"/>
            <a:ext cx="334047" cy="33404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46C9E2C3-8694-4705-B8A0-80C7A643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69928" y="5290936"/>
            <a:ext cx="334047" cy="334047"/>
          </a:xfrm>
          <a:prstGeom prst="rect">
            <a:avLst/>
          </a:prstGeom>
        </p:spPr>
      </p:pic>
      <p:sp>
        <p:nvSpPr>
          <p:cNvPr id="39" name="Espaço Reservado para Conteúdo 4">
            <a:extLst>
              <a:ext uri="{FF2B5EF4-FFF2-40B4-BE49-F238E27FC236}">
                <a16:creationId xmlns:a16="http://schemas.microsoft.com/office/drawing/2014/main" id="{D0001362-BF5E-4807-9457-9DE51A410D7A}"/>
              </a:ext>
            </a:extLst>
          </p:cNvPr>
          <p:cNvSpPr txBox="1">
            <a:spLocks/>
          </p:cNvSpPr>
          <p:nvPr/>
        </p:nvSpPr>
        <p:spPr>
          <a:xfrm>
            <a:off x="7397432" y="4790421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Ronaldo Gomes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267D7AE-FC9A-42B2-BEAA-6ADA4A485F36}"/>
              </a:ext>
            </a:extLst>
          </p:cNvPr>
          <p:cNvSpPr/>
          <p:nvPr/>
        </p:nvSpPr>
        <p:spPr>
          <a:xfrm>
            <a:off x="7410998" y="5273293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ron17</a:t>
            </a:r>
          </a:p>
        </p:txBody>
      </p:sp>
      <p:sp>
        <p:nvSpPr>
          <p:cNvPr id="41" name="Espaço Reservado para Conteúdo 4">
            <a:extLst>
              <a:ext uri="{FF2B5EF4-FFF2-40B4-BE49-F238E27FC236}">
                <a16:creationId xmlns:a16="http://schemas.microsoft.com/office/drawing/2014/main" id="{50819A72-D3B6-4B73-ABD3-DC3396DB6486}"/>
              </a:ext>
            </a:extLst>
          </p:cNvPr>
          <p:cNvSpPr txBox="1">
            <a:spLocks/>
          </p:cNvSpPr>
          <p:nvPr/>
        </p:nvSpPr>
        <p:spPr>
          <a:xfrm>
            <a:off x="7410998" y="5845523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Ronaldo Gomes</a:t>
            </a:r>
          </a:p>
        </p:txBody>
      </p:sp>
      <p:pic>
        <p:nvPicPr>
          <p:cNvPr id="7" name="Imagem 6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59D0DB62-6FC9-4CFA-8D1A-745D77D87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314" y="1751725"/>
            <a:ext cx="1949385" cy="1949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C77343-C0F9-46A7-A81B-B2A1BA678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424" y="1769236"/>
            <a:ext cx="2053263" cy="2053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638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</a:t>
            </a:r>
          </a:p>
        </p:txBody>
      </p:sp>
      <p:pic>
        <p:nvPicPr>
          <p:cNvPr id="6" name="Imagem 5" descr="Uma imagem contendo objeto&#10;&#10;Descrição gerada com alta confiança">
            <a:extLst>
              <a:ext uri="{FF2B5EF4-FFF2-40B4-BE49-F238E27FC236}">
                <a16:creationId xmlns:a16="http://schemas.microsoft.com/office/drawing/2014/main" id="{B2E061EB-9913-4029-8B86-59F10A2E6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6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42817-B2B4-42CA-A9FB-1FBCC98E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116" y="2916125"/>
            <a:ext cx="4794469" cy="63226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LAYOUTS PSD E EDITORES 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E19AA809-FDE4-4DD8-94B7-F8CDA8609060}"/>
              </a:ext>
            </a:extLst>
          </p:cNvPr>
          <p:cNvSpPr txBox="1">
            <a:spLocks/>
          </p:cNvSpPr>
          <p:nvPr/>
        </p:nvSpPr>
        <p:spPr>
          <a:xfrm>
            <a:off x="858929" y="5757705"/>
            <a:ext cx="5993642" cy="795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8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SHOW ME THE CODE!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D259B1EB-6E52-423D-AC57-119F8606C1EA}"/>
              </a:ext>
            </a:extLst>
          </p:cNvPr>
          <p:cNvSpPr txBox="1">
            <a:spLocks/>
          </p:cNvSpPr>
          <p:nvPr/>
        </p:nvSpPr>
        <p:spPr>
          <a:xfrm>
            <a:off x="2527621" y="3528273"/>
            <a:ext cx="2605458" cy="63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HISTÓRIA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CB6BA3D4-69C9-48D9-AFF4-7BEC75D59AC4}"/>
              </a:ext>
            </a:extLst>
          </p:cNvPr>
          <p:cNvSpPr txBox="1">
            <a:spLocks/>
          </p:cNvSpPr>
          <p:nvPr/>
        </p:nvSpPr>
        <p:spPr>
          <a:xfrm>
            <a:off x="2527621" y="2260938"/>
            <a:ext cx="2605458" cy="675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WIREFRAME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54D9B9BC-0B0D-4B3A-9ADB-2CC57B4C14BE}"/>
              </a:ext>
            </a:extLst>
          </p:cNvPr>
          <p:cNvSpPr txBox="1">
            <a:spLocks/>
          </p:cNvSpPr>
          <p:nvPr/>
        </p:nvSpPr>
        <p:spPr>
          <a:xfrm>
            <a:off x="668050" y="4120176"/>
            <a:ext cx="6324600" cy="632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FUNDAMENTOS E SINTAXE HTML5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7CE05B-A180-437E-8835-387CF015F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977567"/>
            <a:ext cx="3429000" cy="342900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E8C6476-84E0-48BE-A716-7DF1DDBA2BBE}"/>
              </a:ext>
            </a:extLst>
          </p:cNvPr>
          <p:cNvSpPr txBox="1">
            <a:spLocks/>
          </p:cNvSpPr>
          <p:nvPr/>
        </p:nvSpPr>
        <p:spPr>
          <a:xfrm>
            <a:off x="2527621" y="1628545"/>
            <a:ext cx="2605458" cy="67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W3C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2C4ED90-EE64-45EE-9250-30E258C16045}"/>
              </a:ext>
            </a:extLst>
          </p:cNvPr>
          <p:cNvSpPr txBox="1">
            <a:spLocks/>
          </p:cNvSpPr>
          <p:nvPr/>
        </p:nvSpPr>
        <p:spPr>
          <a:xfrm>
            <a:off x="668050" y="4752444"/>
            <a:ext cx="6324600" cy="632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CSS3 + FLEXBOX + GRID LAYOUT</a:t>
            </a:r>
          </a:p>
        </p:txBody>
      </p:sp>
    </p:spTree>
    <p:extLst>
      <p:ext uri="{BB962C8B-B14F-4D97-AF65-F5344CB8AC3E}">
        <p14:creationId xmlns:p14="http://schemas.microsoft.com/office/powerpoint/2010/main" val="73737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 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E19AA809-FDE4-4DD8-94B7-F8CDA8609060}"/>
              </a:ext>
            </a:extLst>
          </p:cNvPr>
          <p:cNvSpPr txBox="1">
            <a:spLocks/>
          </p:cNvSpPr>
          <p:nvPr/>
        </p:nvSpPr>
        <p:spPr>
          <a:xfrm>
            <a:off x="2013137" y="2015250"/>
            <a:ext cx="8165721" cy="1663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8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HTML NÃO É LINGUAGEM DE PROGRAMAÇÃO !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4268961-8285-4F0E-AF37-796F7343F54F}"/>
              </a:ext>
            </a:extLst>
          </p:cNvPr>
          <p:cNvSpPr txBox="1">
            <a:spLocks/>
          </p:cNvSpPr>
          <p:nvPr/>
        </p:nvSpPr>
        <p:spPr>
          <a:xfrm>
            <a:off x="1406617" y="4379752"/>
            <a:ext cx="9378759" cy="1663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É LINGUAGEM DE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MARCAÇÃO :3</a:t>
            </a:r>
          </a:p>
        </p:txBody>
      </p:sp>
    </p:spTree>
    <p:extLst>
      <p:ext uri="{BB962C8B-B14F-4D97-AF65-F5344CB8AC3E}">
        <p14:creationId xmlns:p14="http://schemas.microsoft.com/office/powerpoint/2010/main" val="187857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 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4268961-8285-4F0E-AF37-796F7343F54F}"/>
              </a:ext>
            </a:extLst>
          </p:cNvPr>
          <p:cNvSpPr txBox="1">
            <a:spLocks/>
          </p:cNvSpPr>
          <p:nvPr/>
        </p:nvSpPr>
        <p:spPr>
          <a:xfrm>
            <a:off x="1406620" y="3198652"/>
            <a:ext cx="9378759" cy="1663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CSS TAMBÉM NÃO!</a:t>
            </a:r>
          </a:p>
        </p:txBody>
      </p:sp>
    </p:spTree>
    <p:extLst>
      <p:ext uri="{BB962C8B-B14F-4D97-AF65-F5344CB8AC3E}">
        <p14:creationId xmlns:p14="http://schemas.microsoft.com/office/powerpoint/2010/main" val="161389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42817-B2B4-42CA-A9FB-1FBCC98E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587" y="3523739"/>
            <a:ext cx="5158852" cy="83366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ESTRUTURAS DE REPETIÇÃO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54D9B9BC-0B0D-4B3A-9ADB-2CC57B4C14BE}"/>
              </a:ext>
            </a:extLst>
          </p:cNvPr>
          <p:cNvSpPr txBox="1">
            <a:spLocks/>
          </p:cNvSpPr>
          <p:nvPr/>
        </p:nvSpPr>
        <p:spPr>
          <a:xfrm>
            <a:off x="1581794" y="2978051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FUNDAMENTOS E SINTAXE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87ACEC-C05E-4400-AADD-606A85B8A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37" y="2675394"/>
            <a:ext cx="2478723" cy="2478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1F4A198-DD2B-4C41-87D3-DF76663BDF47}"/>
              </a:ext>
            </a:extLst>
          </p:cNvPr>
          <p:cNvSpPr txBox="1">
            <a:spLocks/>
          </p:cNvSpPr>
          <p:nvPr/>
        </p:nvSpPr>
        <p:spPr>
          <a:xfrm>
            <a:off x="2551321" y="4797682"/>
            <a:ext cx="2838670" cy="71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FRAMEWORK*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EB1DA37-A476-4B39-B0C2-26872714170A}"/>
              </a:ext>
            </a:extLst>
          </p:cNvPr>
          <p:cNvSpPr txBox="1">
            <a:spLocks/>
          </p:cNvSpPr>
          <p:nvPr/>
        </p:nvSpPr>
        <p:spPr>
          <a:xfrm>
            <a:off x="3221728" y="4184918"/>
            <a:ext cx="1497857" cy="65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ES6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A141645A-3E9E-4693-96BF-DFF36393023E}"/>
              </a:ext>
            </a:extLst>
          </p:cNvPr>
          <p:cNvSpPr txBox="1">
            <a:spLocks/>
          </p:cNvSpPr>
          <p:nvPr/>
        </p:nvSpPr>
        <p:spPr>
          <a:xfrm>
            <a:off x="1642175" y="2385908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357989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O QUE É W3C ?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2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634</Words>
  <Application>Microsoft Office PowerPoint</Application>
  <PresentationFormat>Widescreen</PresentationFormat>
  <Paragraphs>127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Tw Cen MT</vt:lpstr>
      <vt:lpstr>Tw Cen MT Condensed Extra Bold</vt:lpstr>
      <vt:lpstr>Wingdings</vt:lpstr>
      <vt:lpstr>Tema do Office</vt:lpstr>
      <vt:lpstr>Apresentação do PowerPoint</vt:lpstr>
      <vt:lpstr>“PROFESSORES”</vt:lpstr>
      <vt:lpstr>“PROFESSORES”</vt:lpstr>
      <vt:lpstr>GRADE DA OFICINA</vt:lpstr>
      <vt:lpstr>GRADE DA OFICINA </vt:lpstr>
      <vt:lpstr>GRADE DA OFICINA </vt:lpstr>
      <vt:lpstr>GRADE DA OFICINA </vt:lpstr>
      <vt:lpstr>GRADE DA OFICINA </vt:lpstr>
      <vt:lpstr>O QUE É W3C ?</vt:lpstr>
      <vt:lpstr>O QUE É W3C ?</vt:lpstr>
      <vt:lpstr>DESENVOLVIMENTO DE UM SITE</vt:lpstr>
      <vt:lpstr>Apresentação do PowerPoint</vt:lpstr>
      <vt:lpstr>O QUE É WIREFRAME ?</vt:lpstr>
      <vt:lpstr>O QUE É WIREFRAME ?</vt:lpstr>
      <vt:lpstr>WIREFRAME</vt:lpstr>
      <vt:lpstr>WIREFRAME</vt:lpstr>
      <vt:lpstr>LAYOUT RESPONSIVO</vt:lpstr>
      <vt:lpstr>LAYOUT RESPONSIVO</vt:lpstr>
      <vt:lpstr>COMO FUNCIONA O LAYOUT RESPONSIVO</vt:lpstr>
      <vt:lpstr>INTRODUÇÃO AO DESENVOLVIMENTO WEB</vt:lpstr>
      <vt:lpstr>O QUE É A WEB?</vt:lpstr>
      <vt:lpstr>CURIOSIDADES SOBRE O HTML</vt:lpstr>
      <vt:lpstr>FERRAMENTAS</vt:lpstr>
      <vt:lpstr>ESTRUTURA PADRÃO </vt:lpstr>
      <vt:lpstr>Apresentação do PowerPoint</vt:lpstr>
      <vt:lpstr>O QUE FAZER QUANDO SE SENTIR PERDIDO?</vt:lpstr>
      <vt:lpstr>LINKS ÚTEIS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ANTONIO PRADO LANÇA</dc:creator>
  <cp:lastModifiedBy>Isac Daniel Petinate</cp:lastModifiedBy>
  <cp:revision>82</cp:revision>
  <dcterms:created xsi:type="dcterms:W3CDTF">2018-02-23T17:01:18Z</dcterms:created>
  <dcterms:modified xsi:type="dcterms:W3CDTF">2019-08-26T17:24:37Z</dcterms:modified>
</cp:coreProperties>
</file>